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2" r:id="rId13"/>
    <p:sldId id="267" r:id="rId14"/>
    <p:sldId id="268" r:id="rId15"/>
    <p:sldId id="269" r:id="rId16"/>
    <p:sldId id="270" r:id="rId17"/>
    <p:sldId id="271" r:id="rId18"/>
    <p:sldId id="303" r:id="rId19"/>
    <p:sldId id="272" r:id="rId20"/>
    <p:sldId id="273" r:id="rId21"/>
    <p:sldId id="274" r:id="rId22"/>
    <p:sldId id="275" r:id="rId23"/>
    <p:sldId id="276" r:id="rId24"/>
    <p:sldId id="277" r:id="rId25"/>
    <p:sldId id="304" r:id="rId26"/>
    <p:sldId id="278" r:id="rId27"/>
    <p:sldId id="279" r:id="rId28"/>
    <p:sldId id="280" r:id="rId29"/>
    <p:sldId id="305" r:id="rId30"/>
    <p:sldId id="307" r:id="rId31"/>
    <p:sldId id="306" r:id="rId32"/>
    <p:sldId id="308" r:id="rId33"/>
    <p:sldId id="281" r:id="rId34"/>
    <p:sldId id="282" r:id="rId35"/>
    <p:sldId id="309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310" r:id="rId47"/>
    <p:sldId id="293" r:id="rId48"/>
    <p:sldId id="311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1.1: Paths and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for Liberal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  <p:sp>
        <p:nvSpPr>
          <p:cNvPr id="3" name="TextBox 2"/>
          <p:cNvSpPr txBox="1"/>
          <p:nvPr/>
        </p:nvSpPr>
        <p:spPr>
          <a:xfrm>
            <a:off x="160020" y="1897380"/>
            <a:ext cx="2103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we’re stuck, so we know this can’t be a solution to the problem!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6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  <p:sp>
        <p:nvSpPr>
          <p:cNvPr id="5" name="TextBox 4"/>
          <p:cNvSpPr txBox="1"/>
          <p:nvPr/>
        </p:nvSpPr>
        <p:spPr>
          <a:xfrm>
            <a:off x="160020" y="1897380"/>
            <a:ext cx="2103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try again, this time with a different starting point…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  <p:sp>
        <p:nvSpPr>
          <p:cNvPr id="5" name="TextBox 4"/>
          <p:cNvSpPr txBox="1"/>
          <p:nvPr/>
        </p:nvSpPr>
        <p:spPr>
          <a:xfrm>
            <a:off x="160020" y="1897380"/>
            <a:ext cx="2103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Notice that it’s OK for us to return to the start since there is still a way to leave this spot without retracing 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2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Here is a map of the parking meters in a small neighborhood</a:t>
            </a:r>
          </a:p>
          <a:p>
            <a:endParaRPr lang="en-US" dirty="0" smtClean="0"/>
          </a:p>
          <a:p>
            <a:r>
              <a:rPr lang="en-US" dirty="0" smtClean="0"/>
              <a:t>Our goal is to start</a:t>
            </a:r>
            <a:br>
              <a:rPr lang="en-US" dirty="0" smtClean="0"/>
            </a:br>
            <a:r>
              <a:rPr lang="en-US" dirty="0" smtClean="0"/>
              <a:t>at an intersection,</a:t>
            </a:r>
            <a:br>
              <a:rPr lang="en-US" dirty="0" smtClean="0"/>
            </a:br>
            <a:r>
              <a:rPr lang="en-US" dirty="0" smtClean="0"/>
              <a:t>check the meters,</a:t>
            </a:r>
            <a:br>
              <a:rPr lang="en-US" dirty="0" smtClean="0"/>
            </a:br>
            <a:r>
              <a:rPr lang="en-US" dirty="0" smtClean="0"/>
              <a:t>and return to our</a:t>
            </a:r>
            <a:br>
              <a:rPr lang="en-US" dirty="0" smtClean="0"/>
            </a:br>
            <a:r>
              <a:rPr lang="en-US" dirty="0" smtClean="0"/>
              <a:t>starting point…</a:t>
            </a:r>
          </a:p>
          <a:p>
            <a:endParaRPr lang="en-US" dirty="0" smtClean="0"/>
          </a:p>
          <a:p>
            <a:r>
              <a:rPr lang="en-US" dirty="0" smtClean="0"/>
              <a:t>…without retracing</a:t>
            </a:r>
            <a:br>
              <a:rPr lang="en-US" dirty="0" smtClean="0"/>
            </a:br>
            <a:r>
              <a:rPr lang="en-US" dirty="0" smtClean="0"/>
              <a:t>our steps!</a:t>
            </a:r>
          </a:p>
        </p:txBody>
      </p:sp>
      <p:pic>
        <p:nvPicPr>
          <p:cNvPr id="4" name="Picture 3" descr="me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667000"/>
            <a:ext cx="4394853" cy="373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  <p:sp>
        <p:nvSpPr>
          <p:cNvPr id="5" name="TextBox 4"/>
          <p:cNvSpPr txBox="1"/>
          <p:nvPr/>
        </p:nvSpPr>
        <p:spPr>
          <a:xfrm>
            <a:off x="160020" y="1897380"/>
            <a:ext cx="21031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Notice how we just went back the way we came.  This is not a “retrace” because there are meters on both sides of the street.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7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pic>
        <p:nvPicPr>
          <p:cNvPr id="4" name="Content Placeholder 3" descr="meters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  <p:sp>
        <p:nvSpPr>
          <p:cNvPr id="5" name="TextBox 4"/>
          <p:cNvSpPr txBox="1"/>
          <p:nvPr/>
        </p:nvSpPr>
        <p:spPr>
          <a:xfrm>
            <a:off x="160020" y="1897380"/>
            <a:ext cx="2103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we’re stuck again, so we know this can’t be a solution to the problem either!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38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62769"/>
          </a:xfrm>
        </p:spPr>
        <p:txBody>
          <a:bodyPr>
            <a:normAutofit/>
          </a:bodyPr>
          <a:lstStyle/>
          <a:p>
            <a:r>
              <a:rPr lang="en-US" dirty="0" smtClean="0"/>
              <a:t>We haven’t had any luck so far… now it’s your turn to give it a try</a:t>
            </a:r>
          </a:p>
          <a:p>
            <a:endParaRPr lang="en-US" dirty="0"/>
          </a:p>
          <a:p>
            <a:r>
              <a:rPr lang="en-US" dirty="0" smtClean="0"/>
              <a:t>Can you choose a </a:t>
            </a:r>
            <a:br>
              <a:rPr lang="en-US" dirty="0" smtClean="0"/>
            </a:br>
            <a:r>
              <a:rPr lang="en-US" dirty="0" smtClean="0"/>
              <a:t>starting point, visit</a:t>
            </a:r>
            <a:br>
              <a:rPr lang="en-US" dirty="0" smtClean="0"/>
            </a:br>
            <a:r>
              <a:rPr lang="en-US" dirty="0" smtClean="0"/>
              <a:t>all the parking</a:t>
            </a:r>
            <a:br>
              <a:rPr lang="en-US" dirty="0" smtClean="0"/>
            </a:br>
            <a:r>
              <a:rPr lang="en-US" dirty="0" smtClean="0"/>
              <a:t>meters, and return</a:t>
            </a:r>
            <a:br>
              <a:rPr lang="en-US" dirty="0" smtClean="0"/>
            </a:br>
            <a:r>
              <a:rPr lang="en-US" dirty="0" smtClean="0"/>
              <a:t>to the start without</a:t>
            </a:r>
            <a:br>
              <a:rPr lang="en-US" dirty="0" smtClean="0"/>
            </a:br>
            <a:r>
              <a:rPr lang="en-US" dirty="0" smtClean="0"/>
              <a:t>retracing?</a:t>
            </a:r>
          </a:p>
        </p:txBody>
      </p:sp>
      <p:pic>
        <p:nvPicPr>
          <p:cNvPr id="4" name="Picture 3" descr="me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4380" y="2667000"/>
            <a:ext cx="4394853" cy="3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continue to use trial and error to see if we can find a solution</a:t>
            </a:r>
          </a:p>
          <a:p>
            <a:endParaRPr lang="en-US" dirty="0" smtClean="0"/>
          </a:p>
          <a:p>
            <a:r>
              <a:rPr lang="en-US" dirty="0" smtClean="0"/>
              <a:t>We might eventually become convinced that there is no solution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We’re going to use a </a:t>
            </a:r>
            <a:r>
              <a:rPr lang="en-US" i="1" dirty="0" smtClean="0"/>
              <a:t>model</a:t>
            </a:r>
            <a:r>
              <a:rPr lang="en-US" dirty="0"/>
              <a:t> </a:t>
            </a:r>
            <a:r>
              <a:rPr lang="en-US" dirty="0" smtClean="0"/>
              <a:t>to represent this problem to make it easier to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and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model</a:t>
            </a:r>
            <a:r>
              <a:rPr lang="en-US" dirty="0"/>
              <a:t> </a:t>
            </a:r>
            <a:r>
              <a:rPr lang="en-US" dirty="0" smtClean="0"/>
              <a:t>is a mathematical tool that simplifies a problem, but keeps all of the important information</a:t>
            </a:r>
          </a:p>
          <a:p>
            <a:endParaRPr lang="en-US" dirty="0"/>
          </a:p>
          <a:p>
            <a:r>
              <a:rPr lang="en-US" dirty="0" smtClean="0"/>
              <a:t>For example, if you ever had to read a word problem and create an equation that you used to solve it, then you have created a mathematical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Model: A “Graph”</a:t>
            </a:r>
            <a:endParaRPr lang="en-US" dirty="0"/>
          </a:p>
        </p:txBody>
      </p:sp>
      <p:pic>
        <p:nvPicPr>
          <p:cNvPr id="4" name="Content Placeholder 3" descr="me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6750" y="2232760"/>
            <a:ext cx="4394853" cy="3730444"/>
          </a:xfrm>
        </p:spPr>
      </p:pic>
      <p:pic>
        <p:nvPicPr>
          <p:cNvPr id="7" name="Picture 6" descr="metergraph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8710" y="2661784"/>
            <a:ext cx="3672840" cy="3139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" y="1714500"/>
            <a:ext cx="3909060" cy="45720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/>
              <a:t>In our model, we will represent each intersection by a big black dot called a “</a:t>
            </a:r>
            <a:r>
              <a:rPr lang="en-US" sz="3200" b="1" dirty="0"/>
              <a:t>vertex</a:t>
            </a:r>
            <a:r>
              <a:rPr lang="en-US" sz="3200" dirty="0"/>
              <a:t>”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endParaRPr lang="en-US" sz="3200" dirty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/>
              <a:t>Each row of parking meters is connected by a line called an “</a:t>
            </a:r>
            <a:r>
              <a:rPr lang="en-US" sz="3200" b="1" dirty="0"/>
              <a:t>edge</a:t>
            </a:r>
            <a:r>
              <a:rPr lang="en-US" sz="32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4" name="Content Placeholder 3" descr="metergraph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4476796" cy="3749040"/>
          </a:xfrm>
        </p:spPr>
      </p:pic>
      <p:sp>
        <p:nvSpPr>
          <p:cNvPr id="5" name="Right Arrow 4"/>
          <p:cNvSpPr/>
          <p:nvPr/>
        </p:nvSpPr>
        <p:spPr>
          <a:xfrm rot="19644521">
            <a:off x="1206211" y="2582272"/>
            <a:ext cx="928514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55479" flipV="1">
            <a:off x="1172508" y="3420470"/>
            <a:ext cx="928514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895600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vertices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 rot="11802987">
            <a:off x="6592013" y="5587125"/>
            <a:ext cx="756347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5715000"/>
            <a:ext cx="98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vertex</a:t>
            </a:r>
            <a:endParaRPr lang="en-US" sz="2400" b="1" dirty="0"/>
          </a:p>
        </p:txBody>
      </p:sp>
      <p:sp>
        <p:nvSpPr>
          <p:cNvPr id="10" name="Left Arrow 9"/>
          <p:cNvSpPr/>
          <p:nvPr/>
        </p:nvSpPr>
        <p:spPr>
          <a:xfrm>
            <a:off x="6781800" y="3048000"/>
            <a:ext cx="457200" cy="3810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477000" y="3657600"/>
            <a:ext cx="1371600" cy="1219200"/>
          </a:xfrm>
          <a:prstGeom prst="bentUpArrow">
            <a:avLst>
              <a:gd name="adj1" fmla="val 17045"/>
              <a:gd name="adj2" fmla="val 16477"/>
              <a:gd name="adj3" fmla="val 22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400" y="2967335"/>
            <a:ext cx="92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edges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graph contains all of the information we need to solve our parking meter problem</a:t>
            </a:r>
          </a:p>
          <a:p>
            <a:endParaRPr lang="en-US" dirty="0"/>
          </a:p>
          <a:p>
            <a:r>
              <a:rPr lang="en-US" dirty="0" smtClean="0"/>
              <a:t>We don’t need to know the names of the streets or how long they are</a:t>
            </a:r>
          </a:p>
          <a:p>
            <a:endParaRPr lang="en-US" dirty="0"/>
          </a:p>
          <a:p>
            <a:r>
              <a:rPr lang="en-US" dirty="0" smtClean="0"/>
              <a:t>All we need to know is which streets have parking meters, and how they intersect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4" name="Picture 3" descr="me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  <a:prstGeom prst="rect">
            <a:avLst/>
          </a:prstGeom>
        </p:spPr>
      </p:pic>
      <p:pic>
        <p:nvPicPr>
          <p:cNvPr id="6" name="Picture 5" descr="metergraph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14600"/>
            <a:ext cx="3712157" cy="3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4" name="Content Placeholder 3" descr="meter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  <a:prstGeom prst="rect">
            <a:avLst/>
          </a:prstGeom>
        </p:spPr>
      </p:pic>
      <p:pic>
        <p:nvPicPr>
          <p:cNvPr id="5" name="Picture 4" descr="metergraph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7068" y="2406268"/>
            <a:ext cx="3821876" cy="322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6" name="Content Placeholder 3" descr="meters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</p:spPr>
      </p:pic>
      <p:pic>
        <p:nvPicPr>
          <p:cNvPr id="7" name="Picture 6" descr="metergraph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405349"/>
            <a:ext cx="3712157" cy="322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5" name="Content Placeholder 3" descr="meters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  <a:prstGeom prst="rect">
            <a:avLst/>
          </a:prstGeom>
        </p:spPr>
      </p:pic>
      <p:pic>
        <p:nvPicPr>
          <p:cNvPr id="10" name="Picture 9" descr="metergraph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405349"/>
            <a:ext cx="3712157" cy="322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6" name="Content Placeholder 3" descr="meters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</p:spPr>
      </p:pic>
      <p:pic>
        <p:nvPicPr>
          <p:cNvPr id="7" name="Picture 6" descr="metergraph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14600"/>
            <a:ext cx="3712157" cy="3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5" name="Content Placeholder 3" descr="meters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  <a:prstGeom prst="rect">
            <a:avLst/>
          </a:prstGeom>
        </p:spPr>
      </p:pic>
      <p:pic>
        <p:nvPicPr>
          <p:cNvPr id="9" name="Picture 8" descr="metergraph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14600"/>
            <a:ext cx="3712157" cy="3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6" name="Content Placeholder 3" descr="meters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</p:spPr>
      </p:pic>
      <p:pic>
        <p:nvPicPr>
          <p:cNvPr id="7" name="Picture 6" descr="metergraph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14600"/>
            <a:ext cx="3712157" cy="3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5" name="Content Placeholder 3" descr="meter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  <a:prstGeom prst="rect">
            <a:avLst/>
          </a:prstGeom>
        </p:spPr>
      </p:pic>
      <p:pic>
        <p:nvPicPr>
          <p:cNvPr id="9" name="Picture 8" descr="metergraph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149" y="2514600"/>
            <a:ext cx="3821876" cy="3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6" name="Content Placeholder 3" descr="meters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</p:spPr>
      </p:pic>
      <p:pic>
        <p:nvPicPr>
          <p:cNvPr id="7" name="Picture 6" descr="metergraph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149" y="2514600"/>
            <a:ext cx="3821876" cy="3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Paths: Map vs. Graph</a:t>
            </a:r>
            <a:endParaRPr lang="en-US" dirty="0"/>
          </a:p>
        </p:txBody>
      </p:sp>
      <p:pic>
        <p:nvPicPr>
          <p:cNvPr id="5" name="Content Placeholder 3" descr="meters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394853" cy="3730444"/>
          </a:xfrm>
          <a:prstGeom prst="rect">
            <a:avLst/>
          </a:prstGeom>
        </p:spPr>
      </p:pic>
      <p:pic>
        <p:nvPicPr>
          <p:cNvPr id="9" name="Picture 8" descr="metergraph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149" y="2405349"/>
            <a:ext cx="3821876" cy="322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Now On: Graphs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now on, we will only use graphs to study these kinds of problems</a:t>
            </a:r>
          </a:p>
          <a:p>
            <a:endParaRPr lang="en-US" dirty="0"/>
          </a:p>
          <a:p>
            <a:r>
              <a:rPr lang="en-US" dirty="0" smtClean="0"/>
              <a:t>We will eventually learn how to tell which graphs have solutions to the parking meter problem and which do not</a:t>
            </a:r>
          </a:p>
          <a:p>
            <a:endParaRPr lang="en-US" dirty="0"/>
          </a:p>
          <a:p>
            <a:r>
              <a:rPr lang="en-US" dirty="0" smtClean="0"/>
              <a:t>For now, we’ll establish some vocabulary and practice creating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path</a:t>
            </a:r>
            <a:r>
              <a:rPr lang="en-US" dirty="0" smtClean="0"/>
              <a:t> is a sequence of vertices that are connected by edges.  A path can repeat the same edge or vertex multiple times, and doesn’t have to end at the same place it begins.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</a:t>
            </a:r>
            <a:r>
              <a:rPr lang="en-US" b="1" dirty="0" smtClean="0"/>
              <a:t>circuit</a:t>
            </a:r>
            <a:r>
              <a:rPr lang="en-US" dirty="0" smtClean="0"/>
              <a:t> is a path that ends at the same place it begins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An </a:t>
            </a:r>
            <a:r>
              <a:rPr lang="en-US" b="1" dirty="0" smtClean="0"/>
              <a:t>Euler circuit</a:t>
            </a:r>
            <a:r>
              <a:rPr lang="en-US" dirty="0" smtClean="0"/>
              <a:t> is a circuit that includes every edge of the graph exactly once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This Euler circuit (pronounced “oiler”) is exactly what we are looking for in our parking meter problem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It turns out there are many other kinds of problems for which we want Euler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checking parking meters</a:t>
            </a:r>
          </a:p>
          <a:p>
            <a:endParaRPr lang="en-US" dirty="0" smtClean="0"/>
          </a:p>
          <a:p>
            <a:r>
              <a:rPr lang="en-US" dirty="0" smtClean="0"/>
              <a:t>street cleaning</a:t>
            </a:r>
          </a:p>
          <a:p>
            <a:endParaRPr lang="en-US" dirty="0" smtClean="0"/>
          </a:p>
          <a:p>
            <a:r>
              <a:rPr lang="en-US" dirty="0" smtClean="0"/>
              <a:t>snow plowing</a:t>
            </a:r>
          </a:p>
          <a:p>
            <a:endParaRPr lang="en-US" dirty="0" smtClean="0"/>
          </a:p>
          <a:p>
            <a:r>
              <a:rPr lang="en-US" dirty="0" smtClean="0"/>
              <a:t>mail delivery</a:t>
            </a:r>
          </a:p>
          <a:p>
            <a:endParaRPr lang="en-US" dirty="0" smtClean="0"/>
          </a:p>
          <a:p>
            <a:r>
              <a:rPr lang="en-US" dirty="0" smtClean="0"/>
              <a:t>garbage collection</a:t>
            </a:r>
          </a:p>
          <a:p>
            <a:endParaRPr lang="en-US" dirty="0" smtClean="0"/>
          </a:p>
          <a:p>
            <a:r>
              <a:rPr lang="en-US" dirty="0" smtClean="0"/>
              <a:t>bridge inspection</a:t>
            </a:r>
          </a:p>
          <a:p>
            <a:endParaRPr lang="en-US" dirty="0" smtClean="0"/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map of a </a:t>
            </a:r>
            <a:br>
              <a:rPr lang="en-US" dirty="0" smtClean="0"/>
            </a:br>
            <a:r>
              <a:rPr lang="en-US" dirty="0" smtClean="0"/>
              <a:t>portion of the DC </a:t>
            </a:r>
            <a:br>
              <a:rPr lang="en-US" dirty="0" smtClean="0"/>
            </a:br>
            <a:r>
              <a:rPr lang="en-US" dirty="0" smtClean="0"/>
              <a:t>Metro system</a:t>
            </a:r>
          </a:p>
          <a:p>
            <a:endParaRPr lang="en-US" dirty="0" smtClean="0"/>
          </a:p>
          <a:p>
            <a:r>
              <a:rPr lang="en-US" dirty="0" smtClean="0"/>
              <a:t>This map already</a:t>
            </a:r>
            <a:br>
              <a:rPr lang="en-US" dirty="0" smtClean="0"/>
            </a:br>
            <a:r>
              <a:rPr lang="en-US" dirty="0" smtClean="0"/>
              <a:t>looks like a graph</a:t>
            </a:r>
            <a:endParaRPr lang="en-US" dirty="0"/>
          </a:p>
        </p:txBody>
      </p:sp>
      <p:pic>
        <p:nvPicPr>
          <p:cNvPr id="4" name="Picture 3" descr="dcme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905000"/>
            <a:ext cx="446628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station is a </a:t>
            </a:r>
            <a:br>
              <a:rPr lang="en-US" dirty="0" smtClean="0"/>
            </a:br>
            <a:r>
              <a:rPr lang="en-US" dirty="0" smtClean="0"/>
              <a:t>vertex</a:t>
            </a:r>
          </a:p>
          <a:p>
            <a:endParaRPr lang="en-US" dirty="0" smtClean="0"/>
          </a:p>
          <a:p>
            <a:r>
              <a:rPr lang="en-US" dirty="0" smtClean="0"/>
              <a:t>The connections</a:t>
            </a:r>
            <a:br>
              <a:rPr lang="en-US" dirty="0" smtClean="0"/>
            </a:br>
            <a:r>
              <a:rPr lang="en-US" dirty="0" smtClean="0"/>
              <a:t>between stations</a:t>
            </a:r>
            <a:br>
              <a:rPr lang="en-US" dirty="0" smtClean="0"/>
            </a:br>
            <a:r>
              <a:rPr lang="en-US" dirty="0" smtClean="0"/>
              <a:t>are edges</a:t>
            </a:r>
            <a:endParaRPr lang="en-US" dirty="0"/>
          </a:p>
        </p:txBody>
      </p:sp>
      <p:pic>
        <p:nvPicPr>
          <p:cNvPr id="4" name="Picture 3" descr="dcme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905000"/>
            <a:ext cx="446628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maintenance </a:t>
            </a:r>
            <a:br>
              <a:rPr lang="en-US" dirty="0" smtClean="0"/>
            </a:br>
            <a:r>
              <a:rPr lang="en-US" dirty="0" smtClean="0"/>
              <a:t>worker might need</a:t>
            </a:r>
            <a:br>
              <a:rPr lang="en-US" dirty="0" smtClean="0"/>
            </a:br>
            <a:r>
              <a:rPr lang="en-US" dirty="0" smtClean="0"/>
              <a:t>to inspect every </a:t>
            </a:r>
            <a:br>
              <a:rPr lang="en-US" dirty="0" smtClean="0"/>
            </a:br>
            <a:r>
              <a:rPr lang="en-US" dirty="0" smtClean="0"/>
              <a:t>tunnel in the system</a:t>
            </a:r>
            <a:br>
              <a:rPr lang="en-US" dirty="0" smtClean="0"/>
            </a:br>
            <a:r>
              <a:rPr lang="en-US" dirty="0" smtClean="0"/>
              <a:t>and return to </a:t>
            </a:r>
            <a:br>
              <a:rPr lang="en-US" dirty="0" smtClean="0"/>
            </a:br>
            <a:r>
              <a:rPr lang="en-US" dirty="0" smtClean="0"/>
              <a:t>his/her starting</a:t>
            </a:r>
            <a:br>
              <a:rPr lang="en-US" dirty="0" smtClean="0"/>
            </a:br>
            <a:r>
              <a:rPr lang="en-US" dirty="0" smtClean="0"/>
              <a:t>point and minimize</a:t>
            </a:r>
            <a:br>
              <a:rPr lang="en-US" dirty="0" smtClean="0"/>
            </a:br>
            <a:r>
              <a:rPr lang="en-US" dirty="0" smtClean="0"/>
              <a:t>retracing </a:t>
            </a:r>
            <a:endParaRPr lang="en-US" dirty="0"/>
          </a:p>
        </p:txBody>
      </p:sp>
      <p:pic>
        <p:nvPicPr>
          <p:cNvPr id="4" name="Picture 3" descr="dcme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905000"/>
            <a:ext cx="446628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map of </a:t>
            </a:r>
            <a:br>
              <a:rPr lang="en-US" dirty="0" smtClean="0"/>
            </a:br>
            <a:r>
              <a:rPr lang="en-US" dirty="0" smtClean="0"/>
              <a:t>some of the </a:t>
            </a:r>
            <a:br>
              <a:rPr lang="en-US" dirty="0" smtClean="0"/>
            </a:br>
            <a:r>
              <a:rPr lang="en-US" dirty="0" smtClean="0"/>
              <a:t>bridges in New </a:t>
            </a:r>
            <a:br>
              <a:rPr lang="en-US" dirty="0" smtClean="0"/>
            </a:br>
            <a:r>
              <a:rPr lang="en-US" dirty="0" smtClean="0"/>
              <a:t>York City</a:t>
            </a:r>
            <a:endParaRPr lang="en-US" dirty="0"/>
          </a:p>
        </p:txBody>
      </p:sp>
      <p:pic>
        <p:nvPicPr>
          <p:cNvPr id="4" name="Picture 3" descr="nyc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4770" y="1752599"/>
            <a:ext cx="5033304" cy="490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can represent</a:t>
            </a:r>
            <a:br>
              <a:rPr lang="en-US" dirty="0" smtClean="0"/>
            </a:br>
            <a:r>
              <a:rPr lang="en-US" dirty="0" smtClean="0"/>
              <a:t>this system with a </a:t>
            </a:r>
            <a:br>
              <a:rPr lang="en-US" dirty="0" smtClean="0"/>
            </a:br>
            <a:r>
              <a:rPr lang="en-US" dirty="0" smtClean="0"/>
              <a:t>graph</a:t>
            </a:r>
          </a:p>
          <a:p>
            <a:endParaRPr lang="en-US" dirty="0" smtClean="0"/>
          </a:p>
          <a:p>
            <a:r>
              <a:rPr lang="en-US" dirty="0" smtClean="0"/>
              <a:t>Each bridge is </a:t>
            </a:r>
            <a:br>
              <a:rPr lang="en-US" dirty="0" smtClean="0"/>
            </a:br>
            <a:r>
              <a:rPr lang="en-US" dirty="0" smtClean="0"/>
              <a:t>represented by an </a:t>
            </a:r>
            <a:br>
              <a:rPr lang="en-US" dirty="0" smtClean="0"/>
            </a:br>
            <a:r>
              <a:rPr lang="en-US" dirty="0" smtClean="0"/>
              <a:t>edge</a:t>
            </a:r>
          </a:p>
          <a:p>
            <a:endParaRPr lang="en-US" dirty="0" smtClean="0"/>
          </a:p>
          <a:p>
            <a:r>
              <a:rPr lang="en-US" dirty="0" smtClean="0"/>
              <a:t>Each location is</a:t>
            </a:r>
            <a:br>
              <a:rPr lang="en-US" dirty="0" smtClean="0"/>
            </a:br>
            <a:r>
              <a:rPr lang="en-US" dirty="0" smtClean="0"/>
              <a:t>represented by a </a:t>
            </a:r>
            <a:br>
              <a:rPr lang="en-US" dirty="0" smtClean="0"/>
            </a:br>
            <a:r>
              <a:rPr lang="en-US" dirty="0" smtClean="0"/>
              <a:t>vertex</a:t>
            </a:r>
            <a:endParaRPr lang="en-US" dirty="0"/>
          </a:p>
        </p:txBody>
      </p:sp>
      <p:pic>
        <p:nvPicPr>
          <p:cNvPr id="4" name="Picture 3" descr="nyc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4770" y="1752599"/>
            <a:ext cx="5029200" cy="4898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pic>
        <p:nvPicPr>
          <p:cNvPr id="4" name="Picture 3" descr="nyc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412274" cy="4297680"/>
          </a:xfrm>
          <a:prstGeom prst="rect">
            <a:avLst/>
          </a:prstGeom>
        </p:spPr>
      </p:pic>
      <p:pic>
        <p:nvPicPr>
          <p:cNvPr id="5" name="Picture 4" descr="nycbrid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1752600"/>
            <a:ext cx="3858449" cy="3200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" y="5269230"/>
            <a:ext cx="422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graph on the left represents the map on the right.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Using this graph, we can more easily solve problems that involve traveling over these bridges</a:t>
            </a:r>
          </a:p>
          <a:p>
            <a:endParaRPr lang="en-US" dirty="0" smtClean="0"/>
          </a:p>
          <a:p>
            <a:r>
              <a:rPr lang="en-US" dirty="0" smtClean="0"/>
              <a:t>For example, a bridge inspector might want to find an Euler circuit for </a:t>
            </a:r>
            <a:r>
              <a:rPr lang="en-US" smtClean="0"/>
              <a:t>this graph</a:t>
            </a:r>
            <a:endParaRPr lang="en-US" dirty="0"/>
          </a:p>
        </p:txBody>
      </p:sp>
      <p:pic>
        <p:nvPicPr>
          <p:cNvPr id="5" name="Picture 4" descr="nycbrid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3858449" cy="320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7570" y="1773936"/>
            <a:ext cx="5269230" cy="4623816"/>
          </a:xfrm>
        </p:spPr>
        <p:txBody>
          <a:bodyPr/>
          <a:lstStyle/>
          <a:p>
            <a:r>
              <a:rPr lang="en-US" dirty="0" smtClean="0"/>
              <a:t>Now consider this map of a small neighborhood</a:t>
            </a:r>
          </a:p>
          <a:p>
            <a:endParaRPr lang="en-US" dirty="0"/>
          </a:p>
          <a:p>
            <a:r>
              <a:rPr lang="en-US" dirty="0" smtClean="0"/>
              <a:t>Suppose it is your job to drive a snow plow and clean the streets of this neighborhood after a snowstorm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" y="1780948"/>
            <a:ext cx="2791737" cy="3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7570" y="1773936"/>
            <a:ext cx="5269230" cy="4623816"/>
          </a:xfrm>
        </p:spPr>
        <p:txBody>
          <a:bodyPr/>
          <a:lstStyle/>
          <a:p>
            <a:r>
              <a:rPr lang="en-US" dirty="0" smtClean="0"/>
              <a:t>You want to make sure to plow every lane (notice each street has 2 lanes, so you’ll have to drive down each road twice)</a:t>
            </a:r>
          </a:p>
          <a:p>
            <a:endParaRPr lang="en-US" dirty="0"/>
          </a:p>
          <a:p>
            <a:r>
              <a:rPr lang="en-US" dirty="0" smtClean="0"/>
              <a:t>You don’t want to retrace your steps unless you have to</a:t>
            </a:r>
          </a:p>
          <a:p>
            <a:endParaRPr lang="en-US" dirty="0"/>
          </a:p>
          <a:p>
            <a:r>
              <a:rPr lang="en-US" dirty="0" smtClean="0"/>
              <a:t>You want to return to your starting point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" y="1780948"/>
            <a:ext cx="2791737" cy="3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17570" y="1773936"/>
            <a:ext cx="5269230" cy="4623816"/>
          </a:xfrm>
        </p:spPr>
        <p:txBody>
          <a:bodyPr/>
          <a:lstStyle/>
          <a:p>
            <a:r>
              <a:rPr lang="en-US" dirty="0" smtClean="0"/>
              <a:t>Let’s draw the graph for this problem</a:t>
            </a:r>
          </a:p>
          <a:p>
            <a:endParaRPr lang="en-US" dirty="0"/>
          </a:p>
          <a:p>
            <a:r>
              <a:rPr lang="en-US" dirty="0" smtClean="0"/>
              <a:t>Each intersection will be represented by a vertex</a:t>
            </a:r>
          </a:p>
          <a:p>
            <a:endParaRPr lang="en-US" dirty="0"/>
          </a:p>
          <a:p>
            <a:r>
              <a:rPr lang="en-US" dirty="0" smtClean="0"/>
              <a:t>Each lane will be represented by an edge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" y="1780948"/>
            <a:ext cx="2791737" cy="3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" y="1780948"/>
            <a:ext cx="2791737" cy="373044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728082"/>
            <a:ext cx="2555664" cy="3783310"/>
          </a:xfrm>
        </p:spPr>
      </p:pic>
    </p:spTree>
    <p:extLst>
      <p:ext uri="{BB962C8B-B14F-4D97-AF65-F5344CB8AC3E}">
        <p14:creationId xmlns:p14="http://schemas.microsoft.com/office/powerpoint/2010/main" val="39065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43407"/>
            <a:ext cx="2810934" cy="41612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" y="1751076"/>
            <a:ext cx="4381500" cy="4623816"/>
          </a:xfrm>
        </p:spPr>
        <p:txBody>
          <a:bodyPr/>
          <a:lstStyle/>
          <a:p>
            <a:r>
              <a:rPr lang="en-US" dirty="0" smtClean="0"/>
              <a:t>Can you solve the problem?</a:t>
            </a:r>
          </a:p>
          <a:p>
            <a:endParaRPr lang="en-US" dirty="0"/>
          </a:p>
          <a:p>
            <a:r>
              <a:rPr lang="en-US" dirty="0" smtClean="0"/>
              <a:t>Pick a starting point and try to find an Euler circuit for this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Euler Circuits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43407"/>
            <a:ext cx="2810934" cy="41612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" y="1751076"/>
            <a:ext cx="4381500" cy="4623816"/>
          </a:xfrm>
        </p:spPr>
        <p:txBody>
          <a:bodyPr/>
          <a:lstStyle/>
          <a:p>
            <a:r>
              <a:rPr lang="en-US" dirty="0" smtClean="0"/>
              <a:t>Can you solve the problem?</a:t>
            </a:r>
          </a:p>
          <a:p>
            <a:endParaRPr lang="en-US" dirty="0"/>
          </a:p>
          <a:p>
            <a:r>
              <a:rPr lang="en-US" dirty="0" smtClean="0"/>
              <a:t>Pick a starting point and try to find an Euler circuit for this graph</a:t>
            </a:r>
          </a:p>
          <a:p>
            <a:endParaRPr lang="en-US" dirty="0"/>
          </a:p>
          <a:p>
            <a:r>
              <a:rPr lang="en-US" dirty="0" smtClean="0"/>
              <a:t>It turns out we </a:t>
            </a:r>
            <a:r>
              <a:rPr lang="en-US" i="1" dirty="0" smtClean="0"/>
              <a:t>can</a:t>
            </a:r>
            <a:r>
              <a:rPr lang="en-US" dirty="0" smtClean="0"/>
              <a:t> find an Euler circuit for this graph (there are lots!)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way to know ahead of time which graphs have Euler circuits and which don’t?</a:t>
            </a:r>
          </a:p>
          <a:p>
            <a:endParaRPr lang="en-US" dirty="0"/>
          </a:p>
          <a:p>
            <a:r>
              <a:rPr lang="en-US" dirty="0" smtClean="0"/>
              <a:t>We will discuss that question in the next section!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pic>
        <p:nvPicPr>
          <p:cNvPr id="4" name="Content Placeholder 3" descr="meters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4573" y="2222590"/>
            <a:ext cx="4394853" cy="3730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174</TotalTime>
  <Words>1000</Words>
  <Application>Microsoft Office PowerPoint</Application>
  <PresentationFormat>On-screen Show (4:3)</PresentationFormat>
  <Paragraphs>163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Default Theme</vt:lpstr>
      <vt:lpstr>Section 1.1: Paths and Models</vt:lpstr>
      <vt:lpstr>Parking Meters</vt:lpstr>
      <vt:lpstr>Solution Attempt #1</vt:lpstr>
      <vt:lpstr>Solution Attempt #1</vt:lpstr>
      <vt:lpstr>Solution Attempt #1</vt:lpstr>
      <vt:lpstr>Solution Attempt #1</vt:lpstr>
      <vt:lpstr>Solution Attempt #1</vt:lpstr>
      <vt:lpstr>Solution Attempt #1</vt:lpstr>
      <vt:lpstr>Solution Attempt #1</vt:lpstr>
      <vt:lpstr>Solution Attempt #1</vt:lpstr>
      <vt:lpstr>Solution Attempt #1</vt:lpstr>
      <vt:lpstr>Solution Attempt #1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Solution Attempt #2</vt:lpstr>
      <vt:lpstr>You Try It</vt:lpstr>
      <vt:lpstr>Now What?</vt:lpstr>
      <vt:lpstr>Models and Math</vt:lpstr>
      <vt:lpstr>Our Model: A “Graph”</vt:lpstr>
      <vt:lpstr>Graph</vt:lpstr>
      <vt:lpstr>Using the Graph</vt:lpstr>
      <vt:lpstr>Two Paths: Map vs. Graph</vt:lpstr>
      <vt:lpstr>Two Paths: Map vs. Graph</vt:lpstr>
      <vt:lpstr>Two Paths: Map vs. Graph</vt:lpstr>
      <vt:lpstr>Two Paths: Map vs. Graph</vt:lpstr>
      <vt:lpstr>Two Paths: Map vs. Graph</vt:lpstr>
      <vt:lpstr>Two Paths: Map vs. Graph</vt:lpstr>
      <vt:lpstr>Two Paths: Map vs. Graph</vt:lpstr>
      <vt:lpstr>Two Paths: Map vs. Graph</vt:lpstr>
      <vt:lpstr>Two Paths: Map vs. Graph</vt:lpstr>
      <vt:lpstr>Two Paths: Map vs. Graph</vt:lpstr>
      <vt:lpstr>From Now On: Graphs Only</vt:lpstr>
      <vt:lpstr>Definitions</vt:lpstr>
      <vt:lpstr>Definitions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Applications of Euler Circuits</vt:lpstr>
      <vt:lpstr>Looking Ahead</vt:lpstr>
    </vt:vector>
  </TitlesOfParts>
  <Company>Shippensburg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1.1: Paths and Models</dc:title>
  <dc:creator>James Hamblin</dc:creator>
  <cp:lastModifiedBy>James Hamblin</cp:lastModifiedBy>
  <cp:revision>23</cp:revision>
  <dcterms:created xsi:type="dcterms:W3CDTF">2009-07-30T15:08:51Z</dcterms:created>
  <dcterms:modified xsi:type="dcterms:W3CDTF">2011-04-25T14:38:46Z</dcterms:modified>
</cp:coreProperties>
</file>